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28B827D-770B-4970-A3B6-39FF71B64AC4}">
  <a:tblStyle styleId="{828B827D-770B-4970-A3B6-39FF71B64AC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271DA07-F5CC-4C2E-8C09-F98B14371E00}"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53412f456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53412f45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53412f456_0_1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53412f456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453412f456_0_1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453412f456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453412f456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453412f456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453412f456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453412f45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879ceb607_0_1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879ceb607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879ceb607_0_2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879ceb607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6879ceb607_0_3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6879ceb607_0_3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hyperlink" Target="https://smarthistory.org/oracle-bone/" TargetMode="External"/><Relationship Id="rId5" Type="http://schemas.openxmlformats.org/officeDocument/2006/relationships/image" Target="../media/image1.png"/><Relationship Id="rId6" Type="http://schemas.openxmlformats.org/officeDocument/2006/relationships/hyperlink" Target="https://afe.easia.columbia.edu/ps/cup/oracle_bone_general.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asiasocietymuseum.org/region_object.asp?RegionID=4&amp;CountryID=12&amp;ChapterID=22&amp;ObjectID=493" TargetMode="External"/><Relationship Id="rId6" Type="http://schemas.openxmlformats.org/officeDocument/2006/relationships/hyperlink" Target="https://afe.easia.columbia.edu/ps/cup/oracle_bone_warfare.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afe.easia.columbia.edu/special/china_4000bce_bronze.htm#student" TargetMode="External"/><Relationship Id="rId6" Type="http://schemas.openxmlformats.org/officeDocument/2006/relationships/hyperlink" Target="https://afe.easia.columbia.edu/ps/cup/oracle_bone_childbearing.pdf" TargetMode="External"/><Relationship Id="rId7" Type="http://schemas.openxmlformats.org/officeDocument/2006/relationships/hyperlink" Target="https://smarthistory.org/tomb-of-fu-hao/"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hyperlink" Target="https://smarthistory.org/oracle-bone/" TargetMode="External"/><Relationship Id="rId5" Type="http://schemas.openxmlformats.org/officeDocument/2006/relationships/image" Target="../media/image1.png"/><Relationship Id="rId6" Type="http://schemas.openxmlformats.org/officeDocument/2006/relationships/hyperlink" Target="https://afe.easia.columbia.edu/ps/cup/oracle_bone_general.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asiasocietymuseum.org/region_object.asp?RegionID=4&amp;CountryID=12&amp;ChapterID=22&amp;ObjectID=493" TargetMode="External"/><Relationship Id="rId6" Type="http://schemas.openxmlformats.org/officeDocument/2006/relationships/hyperlink" Target="https://afe.easia.columbia.edu/ps/cup/oracle_bone_warfare.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afe.easia.columbia.edu/special/china_4000bce_bronze.htm#student" TargetMode="External"/><Relationship Id="rId6" Type="http://schemas.openxmlformats.org/officeDocument/2006/relationships/hyperlink" Target="https://afe.easia.columbia.edu/ps/cup/oracle_bone_childbearing.pdf" TargetMode="External"/><Relationship Id="rId7" Type="http://schemas.openxmlformats.org/officeDocument/2006/relationships/hyperlink" Target="https://smarthistory.org/tomb-of-fu-hao/"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The Shang Dynasty in Ancient China</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1878102" y="8918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4" name="Google Shape;104;p25"/>
          <p:cNvPicPr preferRelativeResize="0"/>
          <p:nvPr/>
        </p:nvPicPr>
        <p:blipFill rotWithShape="1">
          <a:blip r:embed="rId4">
            <a:alphaModFix/>
          </a:blip>
          <a:srcRect b="0" l="0" r="0" t="0"/>
          <a:stretch/>
        </p:blipFill>
        <p:spPr>
          <a:xfrm>
            <a:off x="694375" y="809559"/>
            <a:ext cx="1004826" cy="1004826"/>
          </a:xfrm>
          <a:prstGeom prst="rect">
            <a:avLst/>
          </a:prstGeom>
          <a:noFill/>
          <a:ln>
            <a:noFill/>
          </a:ln>
        </p:spPr>
      </p:pic>
      <p:sp>
        <p:nvSpPr>
          <p:cNvPr id="105" name="Google Shape;105;p25"/>
          <p:cNvSpPr txBox="1"/>
          <p:nvPr/>
        </p:nvSpPr>
        <p:spPr>
          <a:xfrm>
            <a:off x="359789" y="5732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graphicFrame>
        <p:nvGraphicFramePr>
          <p:cNvPr id="106" name="Google Shape;106;p25"/>
          <p:cNvGraphicFramePr/>
          <p:nvPr/>
        </p:nvGraphicFramePr>
        <p:xfrm>
          <a:off x="453788" y="1913388"/>
          <a:ext cx="3000000" cy="3000000"/>
        </p:xfrm>
        <a:graphic>
          <a:graphicData uri="http://schemas.openxmlformats.org/drawingml/2006/table">
            <a:tbl>
              <a:tblPr>
                <a:noFill/>
                <a:tableStyleId>{828B827D-770B-4970-A3B6-39FF71B64AC4}</a:tableStyleId>
              </a:tblPr>
              <a:tblGrid>
                <a:gridCol w="4433525"/>
                <a:gridCol w="2431375"/>
              </a:tblGrid>
              <a:tr h="4895200">
                <a:tc>
                  <a:txBody>
                    <a:bodyPr/>
                    <a:lstStyle/>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The Shang Dynasty is the first historically confirmed dynasty in China, following the semi-legendary Xia Dynasty. The Xia are thought to have ruled along the Huang He (Yellow) River before written records existed and has not been confirmed with </a:t>
                      </a:r>
                      <a:r>
                        <a:rPr lang="en" sz="1200">
                          <a:latin typeface="Inter"/>
                          <a:ea typeface="Inter"/>
                          <a:cs typeface="Inter"/>
                          <a:sym typeface="Inter"/>
                        </a:rPr>
                        <a:t>archaeological</a:t>
                      </a:r>
                      <a:r>
                        <a:rPr lang="en" sz="1200">
                          <a:latin typeface="Inter"/>
                          <a:ea typeface="Inter"/>
                          <a:cs typeface="Inter"/>
                          <a:sym typeface="Inter"/>
                        </a:rPr>
                        <a:t> evidence. </a:t>
                      </a:r>
                      <a:r>
                        <a:rPr b="1" lang="en" sz="1200">
                          <a:latin typeface="Inter"/>
                          <a:ea typeface="Inter"/>
                          <a:cs typeface="Inter"/>
                          <a:sym typeface="Inter"/>
                        </a:rPr>
                        <a:t>(A) </a:t>
                      </a:r>
                      <a:r>
                        <a:rPr lang="en" sz="1200">
                          <a:latin typeface="Inter"/>
                          <a:ea typeface="Inter"/>
                          <a:cs typeface="Inter"/>
                          <a:sym typeface="Inter"/>
                        </a:rPr>
                        <a:t>However, later accounts describe their advances in </a:t>
                      </a:r>
                      <a:r>
                        <a:rPr lang="en" sz="1200">
                          <a:latin typeface="Inter"/>
                          <a:ea typeface="Inter"/>
                          <a:cs typeface="Inter"/>
                          <a:sym typeface="Inter"/>
                        </a:rPr>
                        <a:t>irrigation, agriculture, and bronze-working as laying the groundwork for the dynasties that followed.</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Situated along the Huang He in what is now northern China, the Shang Dynasty became one of the earliest recorded civilizations in East Asia, supported by archaeological discoveries and written records. Farming replaced earlier nomadic lifeways, with Shang agriculture producing a variety of grains such as millet and wheat. They also raised domesticated animals and hunted for food. Population growth and increased agricultural production led to the establishment of cities. </a:t>
                      </a:r>
                      <a:r>
                        <a:rPr b="1" lang="en" sz="1200">
                          <a:latin typeface="Inter"/>
                          <a:ea typeface="Inter"/>
                          <a:cs typeface="Inter"/>
                          <a:sym typeface="Inter"/>
                        </a:rPr>
                        <a:t>(B)</a:t>
                      </a:r>
                      <a:endParaRPr b="1"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Shang society was organized into distinct social classes. At the top were the kings and the wealthy elite, followed by the military and government officials. Skilled artisans and craftspeople came next, while peasants—primarily farmers—formed the largest class. Evidence suggests that some peasants may have been enslaved. </a:t>
                      </a:r>
                      <a:r>
                        <a:rPr b="1" lang="en" sz="1200">
                          <a:latin typeface="Inter"/>
                          <a:ea typeface="Inter"/>
                          <a:cs typeface="Inter"/>
                          <a:sym typeface="Inter"/>
                        </a:rPr>
                        <a:t>(C) </a:t>
                      </a:r>
                      <a:endParaRPr b="1"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Kings ruled with the belief that their authority came from the gods, acting as both political leaders and religious figures. They commanded armies, made laws, and performed sacred rituals. One of the dynasty’s most important contributions was the development of writing, seen in inscriptions carved onto oracle bones used for divination </a:t>
                      </a:r>
                      <a:r>
                        <a:rPr b="1" lang="en" sz="1200">
                          <a:latin typeface="Inter"/>
                          <a:ea typeface="Inter"/>
                          <a:cs typeface="Inter"/>
                          <a:sym typeface="Inter"/>
                        </a:rPr>
                        <a:t>(D)</a:t>
                      </a:r>
                      <a:r>
                        <a:rPr lang="en" sz="1200">
                          <a:latin typeface="Inter"/>
                          <a:ea typeface="Inter"/>
                          <a:cs typeface="Inter"/>
                          <a:sym typeface="Inter"/>
                        </a:rPr>
                        <a:t>. These records reveal details about kingship, warfare, agriculture, and religious practices.</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The Shang ruled from roughly 1600 to 1046 B.C.E., when they were overthrown by the Zhou. The combination of archaeological evidence and written records makes the Shang Dynasty a crucial civilization for understanding the early development of Chinese history </a:t>
                      </a:r>
                      <a:r>
                        <a:rPr b="1" lang="en" sz="1200">
                          <a:latin typeface="Inter"/>
                          <a:ea typeface="Inter"/>
                          <a:cs typeface="Inter"/>
                          <a:sym typeface="Inter"/>
                        </a:rPr>
                        <a:t>(E)</a:t>
                      </a:r>
                      <a:r>
                        <a:rPr lang="en" sz="1200">
                          <a:latin typeface="Inter"/>
                          <a:ea typeface="Inter"/>
                          <a:cs typeface="Inter"/>
                          <a:sym typeface="Inter"/>
                        </a:rPr>
                        <a:t>.</a:t>
                      </a:r>
                      <a:endParaRPr sz="120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28575">
                      <a:solidFill>
                        <a:srgbClr val="E95C3D"/>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a:t>
                      </a:r>
                      <a:r>
                        <a:rPr lang="en" sz="1200">
                          <a:latin typeface="Inter"/>
                          <a:ea typeface="Inter"/>
                          <a:cs typeface="Inter"/>
                          <a:sym typeface="Inter"/>
                        </a:rPr>
                        <a:t>y aren’t the Xia Dynasty considered the first in China?</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latin typeface="Inter"/>
                          <a:ea typeface="Inter"/>
                          <a:cs typeface="Inter"/>
                          <a:sym typeface="Inter"/>
                        </a:rPr>
                        <a:t>How did location influence the emergence of the Shang Dynasty?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 </a:t>
                      </a:r>
                      <a:r>
                        <a:rPr lang="en" sz="1200">
                          <a:latin typeface="Inter"/>
                          <a:ea typeface="Inter"/>
                          <a:cs typeface="Inter"/>
                          <a:sym typeface="Inter"/>
                        </a:rPr>
                        <a:t>How was Shang society organized?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a:r>
                      <a:r>
                        <a:rPr lang="en" sz="1200">
                          <a:latin typeface="Inter"/>
                          <a:ea typeface="Inter"/>
                          <a:cs typeface="Inter"/>
                          <a:sym typeface="Inter"/>
                        </a:rPr>
                        <a:t>at roles did Shang kings play in their society?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a:r>
                      <a:r>
                        <a:rPr lang="en" sz="1200">
                          <a:latin typeface="Inter"/>
                          <a:ea typeface="Inter"/>
                          <a:cs typeface="Inter"/>
                          <a:sym typeface="Inter"/>
                        </a:rPr>
                        <a:t>y is the Shang Dynasty important to study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txBody>
                  <a:tcPr marT="109725" marB="109725" marR="109725" marL="109725">
                    <a:lnL cap="flat" cmpd="sng" w="28575">
                      <a:solidFill>
                        <a:srgbClr val="E95C3D"/>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Shang Dynasty</a:t>
            </a:r>
            <a:endParaRPr sz="15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13" name="Google Shape;113;p26"/>
          <p:cNvSpPr txBox="1"/>
          <p:nvPr/>
        </p:nvSpPr>
        <p:spPr>
          <a:xfrm>
            <a:off x="335325" y="739088"/>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how archaeological and written sources shape our understanding of life during the Shang Dynasty, and answer the questions that follow.</a:t>
            </a:r>
            <a:endParaRPr b="1" sz="1200">
              <a:solidFill>
                <a:srgbClr val="E95C3D"/>
              </a:solidFill>
              <a:latin typeface="Inter"/>
              <a:ea typeface="Inter"/>
              <a:cs typeface="Inter"/>
              <a:sym typeface="Inter"/>
            </a:endParaRPr>
          </a:p>
        </p:txBody>
      </p:sp>
      <p:sp>
        <p:nvSpPr>
          <p:cNvPr id="114" name="Google Shape;114;p26"/>
          <p:cNvSpPr txBox="1"/>
          <p:nvPr/>
        </p:nvSpPr>
        <p:spPr>
          <a:xfrm>
            <a:off x="347775" y="1857788"/>
            <a:ext cx="6813600" cy="3251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What were oracle bones used for during the Shang Dynasty, and how did people interpret them?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What role did religion and ancestor worship play in the use of oracle bones?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Why are oracle bones considered important to understanding early Chinese history and writing?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15" name="Google Shape;115;p26"/>
          <p:cNvSpPr txBox="1"/>
          <p:nvPr/>
        </p:nvSpPr>
        <p:spPr>
          <a:xfrm>
            <a:off x="347775" y="1293188"/>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1a: Oracle Bones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accent5"/>
                </a:solidFill>
                <a:latin typeface="Inter"/>
                <a:ea typeface="Inter"/>
                <a:cs typeface="Inter"/>
                <a:sym typeface="Inter"/>
                <a:hlinkClick r:id="rId4">
                  <a:extLst>
                    <a:ext uri="{A12FA001-AC4F-418D-AE19-62706E023703}">
                      <ahyp:hlinkClr val="tx"/>
                    </a:ext>
                  </a:extLst>
                </a:hlinkClick>
              </a:rPr>
              <a:t>website</a:t>
            </a:r>
            <a:r>
              <a:rPr lang="en" sz="1200">
                <a:solidFill>
                  <a:schemeClr val="dk1"/>
                </a:solidFill>
                <a:latin typeface="Inter"/>
                <a:ea typeface="Inter"/>
                <a:cs typeface="Inter"/>
                <a:sym typeface="Inter"/>
              </a:rPr>
              <a:t>, watch the video and read the information about Chinese Oracle Bones.</a:t>
            </a:r>
            <a:endParaRPr/>
          </a:p>
        </p:txBody>
      </p:sp>
      <p:pic>
        <p:nvPicPr>
          <p:cNvPr id="116" name="Google Shape;116;p26"/>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17" name="Google Shape;117;p26"/>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8" name="Google Shape;118;p26"/>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9" name="Google Shape;119;p26"/>
          <p:cNvSpPr txBox="1"/>
          <p:nvPr/>
        </p:nvSpPr>
        <p:spPr>
          <a:xfrm>
            <a:off x="344725" y="5172163"/>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1b: Primary Source: Oracle‑Bone Inscriptions of the Late Shang Dynasty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Read the introduction and lines 8-24b of this </a:t>
            </a:r>
            <a:r>
              <a:rPr lang="en" sz="1200" u="sng">
                <a:solidFill>
                  <a:schemeClr val="accent5"/>
                </a:solidFill>
                <a:latin typeface="Inter"/>
                <a:ea typeface="Inter"/>
                <a:cs typeface="Inter"/>
                <a:sym typeface="Inter"/>
                <a:hlinkClick r:id="rId6">
                  <a:extLst>
                    <a:ext uri="{A12FA001-AC4F-418D-AE19-62706E023703}">
                      <ahyp:hlinkClr val="tx"/>
                    </a:ext>
                  </a:extLst>
                </a:hlinkClick>
              </a:rPr>
              <a:t>source </a:t>
            </a:r>
            <a:r>
              <a:rPr lang="en" sz="1200">
                <a:solidFill>
                  <a:schemeClr val="dk1"/>
                </a:solidFill>
                <a:latin typeface="Inter"/>
                <a:ea typeface="Inter"/>
                <a:cs typeface="Inter"/>
                <a:sym typeface="Inter"/>
              </a:rPr>
              <a:t>and answer the questions below. </a:t>
            </a:r>
            <a:endParaRPr b="1" sz="1200">
              <a:solidFill>
                <a:schemeClr val="dk1"/>
              </a:solidFill>
              <a:latin typeface="Inter"/>
              <a:ea typeface="Inter"/>
              <a:cs typeface="Inter"/>
              <a:sym typeface="Inter"/>
            </a:endParaRPr>
          </a:p>
        </p:txBody>
      </p:sp>
      <p:sp>
        <p:nvSpPr>
          <p:cNvPr id="120" name="Google Shape;120;p26"/>
          <p:cNvSpPr txBox="1"/>
          <p:nvPr/>
        </p:nvSpPr>
        <p:spPr>
          <a:xfrm>
            <a:off x="387550" y="5797713"/>
            <a:ext cx="6763500" cy="3599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oracle bone inscriptions tell us about how the Shang people viewed their ancestors?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Di, and what role did he play in the lives of the Shang rulers?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kinds of problems or concerns were most important to Shang rulers, based on these inscriptions?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pic>
        <p:nvPicPr>
          <p:cNvPr id="125" name="Google Shape;125;p27"/>
          <p:cNvPicPr preferRelativeResize="0"/>
          <p:nvPr/>
        </p:nvPicPr>
        <p:blipFill>
          <a:blip r:embed="rId3">
            <a:alphaModFix/>
          </a:blip>
          <a:stretch>
            <a:fillRect/>
          </a:stretch>
        </p:blipFill>
        <p:spPr>
          <a:xfrm>
            <a:off x="407906" y="9627096"/>
            <a:ext cx="431174" cy="431174"/>
          </a:xfrm>
          <a:prstGeom prst="rect">
            <a:avLst/>
          </a:prstGeom>
          <a:noFill/>
          <a:ln>
            <a:noFill/>
          </a:ln>
        </p:spPr>
      </p:pic>
      <p:sp>
        <p:nvSpPr>
          <p:cNvPr id="126" name="Google Shape;126;p27"/>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8" name="Google Shape;128;p27"/>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Shang Dynasty</a:t>
            </a:r>
            <a:endParaRPr sz="1500">
              <a:solidFill>
                <a:schemeClr val="dk1"/>
              </a:solidFill>
              <a:latin typeface="Halant"/>
              <a:ea typeface="Halant"/>
              <a:cs typeface="Halant"/>
              <a:sym typeface="Halant"/>
            </a:endParaRPr>
          </a:p>
        </p:txBody>
      </p:sp>
      <p:pic>
        <p:nvPicPr>
          <p:cNvPr id="129" name="Google Shape;129;p27"/>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130" name="Google Shape;130;p27"/>
          <p:cNvSpPr txBox="1"/>
          <p:nvPr/>
        </p:nvSpPr>
        <p:spPr>
          <a:xfrm>
            <a:off x="497175" y="812575"/>
            <a:ext cx="6813600" cy="554100"/>
          </a:xfrm>
          <a:prstGeom prst="rect">
            <a:avLst/>
          </a:prstGeom>
          <a:noFill/>
          <a:ln cap="flat" cmpd="sng" w="9525">
            <a:solidFill>
              <a:srgbClr val="4285F4"/>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Topic 2a: </a:t>
            </a:r>
            <a:r>
              <a:rPr b="1" lang="en" sz="1200">
                <a:latin typeface="Inter"/>
                <a:ea typeface="Inter"/>
                <a:cs typeface="Inter"/>
                <a:sym typeface="Inter"/>
              </a:rPr>
              <a:t>Warfare in Shang Dynasty</a:t>
            </a:r>
            <a:endParaRPr b="1"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View this </a:t>
            </a:r>
            <a:r>
              <a:rPr lang="en" sz="1200" u="sng">
                <a:solidFill>
                  <a:schemeClr val="hlink"/>
                </a:solidFill>
                <a:latin typeface="Inter"/>
                <a:ea typeface="Inter"/>
                <a:cs typeface="Inter"/>
                <a:sym typeface="Inter"/>
                <a:hlinkClick r:id="rId5"/>
              </a:rPr>
              <a:t>image</a:t>
            </a:r>
            <a:r>
              <a:rPr lang="en" sz="1200">
                <a:latin typeface="Inter"/>
                <a:ea typeface="Inter"/>
                <a:cs typeface="Inter"/>
                <a:sym typeface="Inter"/>
              </a:rPr>
              <a:t> and complete the table below.</a:t>
            </a:r>
            <a:endParaRPr b="1" sz="1200">
              <a:solidFill>
                <a:srgbClr val="000000"/>
              </a:solidFill>
              <a:latin typeface="Inter"/>
              <a:ea typeface="Inter"/>
              <a:cs typeface="Inter"/>
              <a:sym typeface="Inter"/>
            </a:endParaRPr>
          </a:p>
        </p:txBody>
      </p:sp>
      <p:graphicFrame>
        <p:nvGraphicFramePr>
          <p:cNvPr id="131" name="Google Shape;131;p27"/>
          <p:cNvGraphicFramePr/>
          <p:nvPr/>
        </p:nvGraphicFramePr>
        <p:xfrm>
          <a:off x="497175" y="1460438"/>
          <a:ext cx="3000000" cy="3000000"/>
        </p:xfrm>
        <a:graphic>
          <a:graphicData uri="http://schemas.openxmlformats.org/drawingml/2006/table">
            <a:tbl>
              <a:tblPr>
                <a:noFill/>
                <a:tableStyleId>{2271DA07-F5CC-4C2E-8C09-F98B14371E00}</a:tableStyleId>
              </a:tblPr>
              <a:tblGrid>
                <a:gridCol w="2271200"/>
                <a:gridCol w="2271200"/>
                <a:gridCol w="2271200"/>
              </a:tblGrid>
              <a:tr h="754075">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Describe what is depicted in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is a question you have about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do you think is the purpose of this Bronze Vessel?</a:t>
                      </a:r>
                      <a:endParaRPr sz="1200">
                        <a:latin typeface="Inter"/>
                        <a:ea typeface="Inter"/>
                        <a:cs typeface="Inter"/>
                        <a:sym typeface="Inter"/>
                      </a:endParaRPr>
                    </a:p>
                  </a:txBody>
                  <a:tcPr marT="91425" marB="91425" marR="91425" marL="91425">
                    <a:solidFill>
                      <a:srgbClr val="EEEEEE"/>
                    </a:solidFill>
                  </a:tcPr>
                </a:tc>
              </a:tr>
              <a:tr h="1646575">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32" name="Google Shape;132;p27"/>
          <p:cNvSpPr txBox="1"/>
          <p:nvPr/>
        </p:nvSpPr>
        <p:spPr>
          <a:xfrm>
            <a:off x="479400" y="4217763"/>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2b: Primary Source: Oracle-Bone Inscriptions on Warfare</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Read the introduction and lines 6-25 of this </a:t>
            </a:r>
            <a:r>
              <a:rPr lang="en" sz="1200" u="sng">
                <a:solidFill>
                  <a:schemeClr val="hlink"/>
                </a:solidFill>
                <a:latin typeface="Inter"/>
                <a:ea typeface="Inter"/>
                <a:cs typeface="Inter"/>
                <a:sym typeface="Inter"/>
                <a:hlinkClick r:id="rId6"/>
              </a:rPr>
              <a:t>source</a:t>
            </a:r>
            <a:r>
              <a:rPr lang="en" sz="1200">
                <a:solidFill>
                  <a:schemeClr val="dk1"/>
                </a:solidFill>
                <a:latin typeface="Inter"/>
                <a:ea typeface="Inter"/>
                <a:cs typeface="Inter"/>
                <a:sym typeface="Inter"/>
              </a:rPr>
              <a:t> and answer the questions below. </a:t>
            </a:r>
            <a:endParaRPr sz="1200">
              <a:solidFill>
                <a:schemeClr val="dk1"/>
              </a:solidFill>
              <a:latin typeface="Inter"/>
              <a:ea typeface="Inter"/>
              <a:cs typeface="Inter"/>
              <a:sym typeface="Inter"/>
            </a:endParaRPr>
          </a:p>
        </p:txBody>
      </p:sp>
      <p:sp>
        <p:nvSpPr>
          <p:cNvPr id="133" name="Google Shape;133;p27"/>
          <p:cNvSpPr txBox="1"/>
          <p:nvPr/>
        </p:nvSpPr>
        <p:spPr>
          <a:xfrm>
            <a:off x="504450" y="4876300"/>
            <a:ext cx="6763500" cy="3306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these oracle-bone inscriptions, how did the Shang people believe the god Di was connected to war?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inscriptions tell us about the Shang Dynasty’s relationships with neighboring groups like the Fang and Ma-fang?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pic>
        <p:nvPicPr>
          <p:cNvPr id="138" name="Google Shape;138;p28"/>
          <p:cNvPicPr preferRelativeResize="0"/>
          <p:nvPr/>
        </p:nvPicPr>
        <p:blipFill>
          <a:blip r:embed="rId3">
            <a:alphaModFix/>
          </a:blip>
          <a:stretch>
            <a:fillRect/>
          </a:stretch>
        </p:blipFill>
        <p:spPr>
          <a:xfrm>
            <a:off x="407906" y="9627096"/>
            <a:ext cx="431174" cy="431174"/>
          </a:xfrm>
          <a:prstGeom prst="rect">
            <a:avLst/>
          </a:prstGeom>
          <a:noFill/>
          <a:ln>
            <a:noFill/>
          </a:ln>
        </p:spPr>
      </p:pic>
      <p:sp>
        <p:nvSpPr>
          <p:cNvPr id="139" name="Google Shape;139;p28"/>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0" name="Google Shape;140;p28"/>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1" name="Google Shape;141;p28"/>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Shang Dynasty</a:t>
            </a:r>
            <a:endParaRPr sz="1500">
              <a:solidFill>
                <a:schemeClr val="dk1"/>
              </a:solidFill>
              <a:latin typeface="Halant"/>
              <a:ea typeface="Halant"/>
              <a:cs typeface="Halant"/>
              <a:sym typeface="Halant"/>
            </a:endParaRPr>
          </a:p>
        </p:txBody>
      </p:sp>
      <p:pic>
        <p:nvPicPr>
          <p:cNvPr id="142" name="Google Shape;142;p28"/>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143" name="Google Shape;143;p28"/>
          <p:cNvSpPr txBox="1"/>
          <p:nvPr/>
        </p:nvSpPr>
        <p:spPr>
          <a:xfrm>
            <a:off x="497175" y="846925"/>
            <a:ext cx="6813600" cy="9234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3: The Great Bronze Age of China: An Exhibition from the People's Republic of China</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Bronze vessels were not only used as weapons. Using this </a:t>
            </a:r>
            <a:r>
              <a:rPr lang="en" sz="1200" u="sng">
                <a:solidFill>
                  <a:schemeClr val="hlink"/>
                </a:solidFill>
                <a:latin typeface="Inter"/>
                <a:ea typeface="Inter"/>
                <a:cs typeface="Inter"/>
                <a:sym typeface="Inter"/>
                <a:hlinkClick r:id="rId5"/>
              </a:rPr>
              <a:t>site,</a:t>
            </a:r>
            <a:r>
              <a:rPr lang="en" sz="1200">
                <a:solidFill>
                  <a:schemeClr val="dk1"/>
                </a:solidFill>
                <a:latin typeface="Inter"/>
                <a:ea typeface="Inter"/>
                <a:cs typeface="Inter"/>
                <a:sym typeface="Inter"/>
              </a:rPr>
              <a:t> learn the additional purpose of bronze vessels during the Shang Dynasty.</a:t>
            </a:r>
            <a:endParaRPr b="1" sz="1200">
              <a:solidFill>
                <a:schemeClr val="dk1"/>
              </a:solidFill>
              <a:latin typeface="Inter"/>
              <a:ea typeface="Inter"/>
              <a:cs typeface="Inter"/>
              <a:sym typeface="Inter"/>
            </a:endParaRPr>
          </a:p>
        </p:txBody>
      </p:sp>
      <p:sp>
        <p:nvSpPr>
          <p:cNvPr id="144" name="Google Shape;144;p28"/>
          <p:cNvSpPr txBox="1"/>
          <p:nvPr/>
        </p:nvSpPr>
        <p:spPr>
          <a:xfrm>
            <a:off x="522225" y="1802400"/>
            <a:ext cx="6763500" cy="11346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different uses of bronze vessels in ancient China besides being used as weapons, and why were they important in Shang society?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5" name="Google Shape;145;p28"/>
          <p:cNvSpPr txBox="1"/>
          <p:nvPr/>
        </p:nvSpPr>
        <p:spPr>
          <a:xfrm>
            <a:off x="479400" y="3094700"/>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4: Primary Source: Oracle-Bone Inscriptions on Childbearing</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Read the introduction and lines 15a-15b of this </a:t>
            </a:r>
            <a:r>
              <a:rPr lang="en" sz="1200" u="sng">
                <a:solidFill>
                  <a:schemeClr val="hlink"/>
                </a:solidFill>
                <a:latin typeface="Inter"/>
                <a:ea typeface="Inter"/>
                <a:cs typeface="Inter"/>
                <a:sym typeface="Inter"/>
                <a:hlinkClick r:id="rId6"/>
              </a:rPr>
              <a:t>source</a:t>
            </a:r>
            <a:r>
              <a:rPr lang="en" sz="1200">
                <a:solidFill>
                  <a:schemeClr val="dk1"/>
                </a:solidFill>
                <a:latin typeface="Inter"/>
                <a:ea typeface="Inter"/>
                <a:cs typeface="Inter"/>
                <a:sym typeface="Inter"/>
              </a:rPr>
              <a:t> and answer the questions below. </a:t>
            </a:r>
            <a:endParaRPr sz="1200">
              <a:solidFill>
                <a:schemeClr val="dk1"/>
              </a:solidFill>
              <a:latin typeface="Inter"/>
              <a:ea typeface="Inter"/>
              <a:cs typeface="Inter"/>
              <a:sym typeface="Inter"/>
            </a:endParaRPr>
          </a:p>
        </p:txBody>
      </p:sp>
      <p:sp>
        <p:nvSpPr>
          <p:cNvPr id="146" name="Google Shape;146;p28"/>
          <p:cNvSpPr txBox="1"/>
          <p:nvPr/>
        </p:nvSpPr>
        <p:spPr>
          <a:xfrm>
            <a:off x="504450" y="3729547"/>
            <a:ext cx="6763500" cy="2184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inscriptions tell us about how boys and girls were viewed in Shang society?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having a boy was considered more important than having a girl during the Shang Dynasty?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7" name="Google Shape;147;p28"/>
          <p:cNvSpPr txBox="1"/>
          <p:nvPr/>
        </p:nvSpPr>
        <p:spPr>
          <a:xfrm>
            <a:off x="479400" y="5779863"/>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5: The Tomb of Fu Hao</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7"/>
              </a:rPr>
              <a:t>site</a:t>
            </a:r>
            <a:r>
              <a:rPr lang="en" sz="1200">
                <a:solidFill>
                  <a:schemeClr val="dk1"/>
                </a:solidFill>
                <a:latin typeface="Inter"/>
                <a:ea typeface="Inter"/>
                <a:cs typeface="Inter"/>
                <a:sym typeface="Inter"/>
              </a:rPr>
              <a:t>, learn about Fu Hao and answer the questions below.</a:t>
            </a:r>
            <a:endParaRPr sz="1200">
              <a:solidFill>
                <a:schemeClr val="dk1"/>
              </a:solidFill>
              <a:latin typeface="Inter"/>
              <a:ea typeface="Inter"/>
              <a:cs typeface="Inter"/>
              <a:sym typeface="Inter"/>
            </a:endParaRPr>
          </a:p>
        </p:txBody>
      </p:sp>
      <p:sp>
        <p:nvSpPr>
          <p:cNvPr id="148" name="Google Shape;148;p28"/>
          <p:cNvSpPr txBox="1"/>
          <p:nvPr/>
        </p:nvSpPr>
        <p:spPr>
          <a:xfrm>
            <a:off x="504450" y="6438400"/>
            <a:ext cx="6763500" cy="31887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Fu Hao and what roles did she hold in Shang society?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special collection of weapons in her tomb support these roles?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large numbers of bronze, jade, bone objects, and human and animal sacrifices buried with Fu Hao tell us about the beliefs and social structure of the Shang Dynasty?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The Shang Dynasty in Ancient China (Exemplar)</a:t>
            </a:r>
            <a:endParaRPr sz="1800">
              <a:latin typeface="Halant"/>
              <a:ea typeface="Halant"/>
              <a:cs typeface="Halant"/>
              <a:sym typeface="Halant"/>
            </a:endParaRPr>
          </a:p>
        </p:txBody>
      </p:sp>
      <p:pic>
        <p:nvPicPr>
          <p:cNvPr id="154" name="Google Shape;154;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55" name="Google Shape;15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7" name="Google Shape;157;p29"/>
          <p:cNvSpPr txBox="1"/>
          <p:nvPr/>
        </p:nvSpPr>
        <p:spPr>
          <a:xfrm>
            <a:off x="1878102" y="8918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58" name="Google Shape;158;p29"/>
          <p:cNvPicPr preferRelativeResize="0"/>
          <p:nvPr/>
        </p:nvPicPr>
        <p:blipFill rotWithShape="1">
          <a:blip r:embed="rId4">
            <a:alphaModFix/>
          </a:blip>
          <a:srcRect b="0" l="0" r="0" t="0"/>
          <a:stretch/>
        </p:blipFill>
        <p:spPr>
          <a:xfrm>
            <a:off x="694375" y="809559"/>
            <a:ext cx="1004826" cy="1004826"/>
          </a:xfrm>
          <a:prstGeom prst="rect">
            <a:avLst/>
          </a:prstGeom>
          <a:noFill/>
          <a:ln>
            <a:noFill/>
          </a:ln>
        </p:spPr>
      </p:pic>
      <p:sp>
        <p:nvSpPr>
          <p:cNvPr id="159" name="Google Shape;159;p29"/>
          <p:cNvSpPr txBox="1"/>
          <p:nvPr/>
        </p:nvSpPr>
        <p:spPr>
          <a:xfrm>
            <a:off x="359789" y="5732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graphicFrame>
        <p:nvGraphicFramePr>
          <p:cNvPr id="160" name="Google Shape;160;p29"/>
          <p:cNvGraphicFramePr/>
          <p:nvPr/>
        </p:nvGraphicFramePr>
        <p:xfrm>
          <a:off x="453788" y="1913388"/>
          <a:ext cx="3000000" cy="3000000"/>
        </p:xfrm>
        <a:graphic>
          <a:graphicData uri="http://schemas.openxmlformats.org/drawingml/2006/table">
            <a:tbl>
              <a:tblPr>
                <a:noFill/>
                <a:tableStyleId>{828B827D-770B-4970-A3B6-39FF71B64AC4}</a:tableStyleId>
              </a:tblPr>
              <a:tblGrid>
                <a:gridCol w="4433525"/>
                <a:gridCol w="2431375"/>
              </a:tblGrid>
              <a:tr h="4895200">
                <a:tc>
                  <a:txBody>
                    <a:bodyPr/>
                    <a:lstStyle/>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The Shang Dynasty is the first historically confirmed dynasty in China, following the semi-legendary Xia Dynasty. The Xia are thought to have ruled along the Huang He (Yellow) River before written records existed and has not been confirmed with archaeological evidence. </a:t>
                      </a:r>
                      <a:r>
                        <a:rPr b="1" lang="en" sz="1200">
                          <a:latin typeface="Inter"/>
                          <a:ea typeface="Inter"/>
                          <a:cs typeface="Inter"/>
                          <a:sym typeface="Inter"/>
                        </a:rPr>
                        <a:t>(A) </a:t>
                      </a:r>
                      <a:r>
                        <a:rPr lang="en" sz="1200">
                          <a:latin typeface="Inter"/>
                          <a:ea typeface="Inter"/>
                          <a:cs typeface="Inter"/>
                          <a:sym typeface="Inter"/>
                        </a:rPr>
                        <a:t>However, later accounts describe their advances in irrigation, agriculture, and bronze-working as laying the groundwork for the dynasties that followed.</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Situated along the Huang He in what is now northern China, the Shang Dynasty became one of the earliest recorded civilizations in East Asia, supported by archaeological discoveries and written records. Farming replaced earlier nomadic lifeways, with Shang agriculture producing a variety of grains such as millet and wheat. They also raised domesticated animals and hunted for food. Population growth and increased agricultural production led to the establishment of cities. </a:t>
                      </a:r>
                      <a:r>
                        <a:rPr b="1" lang="en" sz="1200">
                          <a:latin typeface="Inter"/>
                          <a:ea typeface="Inter"/>
                          <a:cs typeface="Inter"/>
                          <a:sym typeface="Inter"/>
                        </a:rPr>
                        <a:t>(B)</a:t>
                      </a:r>
                      <a:endParaRPr b="1"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Shang society was organized into distinct social classes. At the top were the kings and the wealthy elite, followed by the military and government officials. Skilled artisans and craftspeople came next, while peasants—primarily farmers—formed the largest class. Evidence suggests that some peasants may have been enslaved. </a:t>
                      </a:r>
                      <a:r>
                        <a:rPr b="1" lang="en" sz="1200">
                          <a:latin typeface="Inter"/>
                          <a:ea typeface="Inter"/>
                          <a:cs typeface="Inter"/>
                          <a:sym typeface="Inter"/>
                        </a:rPr>
                        <a:t>(C) </a:t>
                      </a:r>
                      <a:endParaRPr b="1"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Kings ruled with the belief that their authority came from the gods, acting as both political leaders and religious figures. They commanded armies, made laws, and performed sacred rituals. One of the dynasty’s most important contributions was the development of writing, seen in inscriptions carved onto oracle bones used for divination </a:t>
                      </a:r>
                      <a:r>
                        <a:rPr b="1" lang="en" sz="1200">
                          <a:latin typeface="Inter"/>
                          <a:ea typeface="Inter"/>
                          <a:cs typeface="Inter"/>
                          <a:sym typeface="Inter"/>
                        </a:rPr>
                        <a:t>(D)</a:t>
                      </a:r>
                      <a:r>
                        <a:rPr lang="en" sz="1200">
                          <a:latin typeface="Inter"/>
                          <a:ea typeface="Inter"/>
                          <a:cs typeface="Inter"/>
                          <a:sym typeface="Inter"/>
                        </a:rPr>
                        <a:t>. These records reveal details about kingship, warfare, agriculture, and religious practices.</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The Shang ruled from roughly 1600 to 1046 B.C.E., when they were overthrown by the Zhou. The combination of archaeological evidence and written records makes the Shang Dynasty a crucial civilization for understanding the early development of Chinese history </a:t>
                      </a:r>
                      <a:r>
                        <a:rPr b="1" lang="en" sz="1200">
                          <a:latin typeface="Inter"/>
                          <a:ea typeface="Inter"/>
                          <a:cs typeface="Inter"/>
                          <a:sym typeface="Inter"/>
                        </a:rPr>
                        <a:t>(E)</a:t>
                      </a:r>
                      <a:r>
                        <a:rPr lang="en" sz="1200">
                          <a:latin typeface="Inter"/>
                          <a:ea typeface="Inter"/>
                          <a:cs typeface="Inter"/>
                          <a:sym typeface="Inter"/>
                        </a:rPr>
                        <a:t>.</a:t>
                      </a:r>
                      <a:endParaRPr sz="120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28575">
                      <a:solidFill>
                        <a:srgbClr val="E95C3D"/>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a:t>
                      </a:r>
                      <a:r>
                        <a:rPr lang="en" sz="1200">
                          <a:latin typeface="Inter"/>
                          <a:ea typeface="Inter"/>
                          <a:cs typeface="Inter"/>
                          <a:sym typeface="Inter"/>
                        </a:rPr>
                        <a:t>y aren’t the Xia Dynasty considered the first in China?</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They are considered semi-legendary because no archaeological evidence confirms their existence.</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latin typeface="Inter"/>
                          <a:ea typeface="Inter"/>
                          <a:cs typeface="Inter"/>
                          <a:sym typeface="Inter"/>
                        </a:rPr>
                        <a:t>How did location influence the emergence of the Shang Dynasty?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The Huang He created fertile land that supported farming of grains and allowed cities to grow as people settled.</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 </a:t>
                      </a:r>
                      <a:r>
                        <a:rPr lang="en" sz="1200">
                          <a:latin typeface="Inter"/>
                          <a:ea typeface="Inter"/>
                          <a:cs typeface="Inter"/>
                          <a:sym typeface="Inter"/>
                        </a:rPr>
                        <a:t>How was Shang society organized?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Shang society had kings and elites at the top, then military and officials, then artisans, and finally peasants.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a:r>
                      <a:r>
                        <a:rPr lang="en" sz="1200">
                          <a:latin typeface="Inter"/>
                          <a:ea typeface="Inter"/>
                          <a:cs typeface="Inter"/>
                          <a:sym typeface="Inter"/>
                        </a:rPr>
                        <a:t>at roles did Shang kings play in their society?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They were both political and religious leaders. They led armies, made laws, and performed ritual.</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a:r>
                      <a:r>
                        <a:rPr lang="en" sz="1200">
                          <a:latin typeface="Inter"/>
                          <a:ea typeface="Inter"/>
                          <a:cs typeface="Inter"/>
                          <a:sym typeface="Inter"/>
                        </a:rPr>
                        <a:t>y is the Shang Dynasty important to study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It gives insight the foundations of Chinese history</a:t>
                      </a:r>
                      <a:endParaRPr b="1" sz="1200">
                        <a:latin typeface="Inter"/>
                        <a:ea typeface="Inter"/>
                        <a:cs typeface="Inter"/>
                        <a:sym typeface="Inter"/>
                      </a:endParaRPr>
                    </a:p>
                  </a:txBody>
                  <a:tcPr marT="109725" marB="109725" marR="109725" marL="109725">
                    <a:lnL cap="flat" cmpd="sng" w="28575">
                      <a:solidFill>
                        <a:srgbClr val="E95C3D"/>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0"/>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Shang Dynasty (Exemplar)</a:t>
            </a:r>
            <a:endParaRPr sz="1500">
              <a:solidFill>
                <a:schemeClr val="dk1"/>
              </a:solidFill>
              <a:latin typeface="Halant"/>
              <a:ea typeface="Halant"/>
              <a:cs typeface="Halant"/>
              <a:sym typeface="Halant"/>
            </a:endParaRPr>
          </a:p>
        </p:txBody>
      </p:sp>
      <p:pic>
        <p:nvPicPr>
          <p:cNvPr id="166" name="Google Shape;166;p30"/>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67" name="Google Shape;167;p30"/>
          <p:cNvSpPr txBox="1"/>
          <p:nvPr/>
        </p:nvSpPr>
        <p:spPr>
          <a:xfrm>
            <a:off x="335325" y="739088"/>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how archaeological and written sources shape our understanding of life during the Shang Dynasty, and answer the questions that follow.</a:t>
            </a:r>
            <a:endParaRPr b="1" sz="1200">
              <a:solidFill>
                <a:srgbClr val="E95C3D"/>
              </a:solidFill>
              <a:latin typeface="Inter"/>
              <a:ea typeface="Inter"/>
              <a:cs typeface="Inter"/>
              <a:sym typeface="Inter"/>
            </a:endParaRPr>
          </a:p>
        </p:txBody>
      </p:sp>
      <p:sp>
        <p:nvSpPr>
          <p:cNvPr id="168" name="Google Shape;168;p30"/>
          <p:cNvSpPr txBox="1"/>
          <p:nvPr/>
        </p:nvSpPr>
        <p:spPr>
          <a:xfrm>
            <a:off x="347775" y="1857788"/>
            <a:ext cx="6813600" cy="3251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What were oracle bones used for during the Shang Dynasty, and how did people interpret them?</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Oracle bones were used to divine the future by inscribing questions on bones or tortoiseshells, heating them to create cracks, and having a diviner interpret the crack patterns as answers from the divine.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What role did religion and ancestor worship play in the use of oracle bones?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Religion and ancestor worship were central, as the questions on oracle bones were directed to Shangdi, the deified ancestor of the Shang royal family, to seek guidance on everything from rituals to agriculture.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Why are oracle bones considered important to understanding early Chinese history and writing?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Oracle bones contain some of the earliest Chinese writing, allowing historians to read and understand Shang concerns, rituals, governance, and the evolution of writing as a communication tool.</a:t>
            </a:r>
            <a:endParaRPr b="1" sz="1200">
              <a:solidFill>
                <a:srgbClr val="E95C3D"/>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69" name="Google Shape;169;p30"/>
          <p:cNvSpPr txBox="1"/>
          <p:nvPr/>
        </p:nvSpPr>
        <p:spPr>
          <a:xfrm>
            <a:off x="347775" y="1293188"/>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1a: Oracle Bones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accent5"/>
                </a:solidFill>
                <a:latin typeface="Inter"/>
                <a:ea typeface="Inter"/>
                <a:cs typeface="Inter"/>
                <a:sym typeface="Inter"/>
                <a:hlinkClick r:id="rId4">
                  <a:extLst>
                    <a:ext uri="{A12FA001-AC4F-418D-AE19-62706E023703}">
                      <ahyp:hlinkClr val="tx"/>
                    </a:ext>
                  </a:extLst>
                </a:hlinkClick>
              </a:rPr>
              <a:t>website</a:t>
            </a:r>
            <a:r>
              <a:rPr lang="en" sz="1200">
                <a:solidFill>
                  <a:schemeClr val="dk1"/>
                </a:solidFill>
                <a:latin typeface="Inter"/>
                <a:ea typeface="Inter"/>
                <a:cs typeface="Inter"/>
                <a:sym typeface="Inter"/>
              </a:rPr>
              <a:t>, watch the video and read the information about Chinese Oracle Bones.</a:t>
            </a:r>
            <a:endParaRPr/>
          </a:p>
        </p:txBody>
      </p:sp>
      <p:pic>
        <p:nvPicPr>
          <p:cNvPr id="170" name="Google Shape;170;p30"/>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71" name="Google Shape;171;p30"/>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30"/>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3" name="Google Shape;173;p30"/>
          <p:cNvSpPr txBox="1"/>
          <p:nvPr/>
        </p:nvSpPr>
        <p:spPr>
          <a:xfrm>
            <a:off x="344725" y="5172163"/>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1b: Primary Source: Oracle‑Bone Inscriptions of the Late Shang Dynasty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Read the introduction and lines 8-24b of this </a:t>
            </a:r>
            <a:r>
              <a:rPr lang="en" sz="1200" u="sng">
                <a:solidFill>
                  <a:schemeClr val="accent5"/>
                </a:solidFill>
                <a:latin typeface="Inter"/>
                <a:ea typeface="Inter"/>
                <a:cs typeface="Inter"/>
                <a:sym typeface="Inter"/>
                <a:hlinkClick r:id="rId6">
                  <a:extLst>
                    <a:ext uri="{A12FA001-AC4F-418D-AE19-62706E023703}">
                      <ahyp:hlinkClr val="tx"/>
                    </a:ext>
                  </a:extLst>
                </a:hlinkClick>
              </a:rPr>
              <a:t>source </a:t>
            </a:r>
            <a:r>
              <a:rPr lang="en" sz="1200">
                <a:solidFill>
                  <a:schemeClr val="dk1"/>
                </a:solidFill>
                <a:latin typeface="Inter"/>
                <a:ea typeface="Inter"/>
                <a:cs typeface="Inter"/>
                <a:sym typeface="Inter"/>
              </a:rPr>
              <a:t>and answer the questions below. </a:t>
            </a:r>
            <a:endParaRPr b="1" sz="1200">
              <a:solidFill>
                <a:schemeClr val="dk1"/>
              </a:solidFill>
              <a:latin typeface="Inter"/>
              <a:ea typeface="Inter"/>
              <a:cs typeface="Inter"/>
              <a:sym typeface="Inter"/>
            </a:endParaRPr>
          </a:p>
        </p:txBody>
      </p:sp>
      <p:sp>
        <p:nvSpPr>
          <p:cNvPr id="174" name="Google Shape;174;p30"/>
          <p:cNvSpPr txBox="1"/>
          <p:nvPr/>
        </p:nvSpPr>
        <p:spPr>
          <a:xfrm>
            <a:off x="387550" y="5797713"/>
            <a:ext cx="6763500" cy="3599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oracle bone inscriptions tell us about how the Shang people viewed their ancestors?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Shang people believed their ancestors had active influence over their lives, capable of causing harm or blessing, so they sought guidance and explanations from them through divination.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Di, and what role did he play in the lives of the Shang rulers?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Di was the highest deity in Shang belief who controlled events such as harvests and warfare, and the Shang rulers sought Di’s approval and interpreted his will to guide their decisions.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kinds of problems or concerns were most important to Shang rulers, based on these inscriptions?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Shang rulers were mainly concerned with health, military threats from enemies, agricultural success, and the approval of their deity and ancestors for major decisions like building settlements or raising men.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pic>
        <p:nvPicPr>
          <p:cNvPr id="179" name="Google Shape;179;p31"/>
          <p:cNvPicPr preferRelativeResize="0"/>
          <p:nvPr/>
        </p:nvPicPr>
        <p:blipFill>
          <a:blip r:embed="rId3">
            <a:alphaModFix/>
          </a:blip>
          <a:stretch>
            <a:fillRect/>
          </a:stretch>
        </p:blipFill>
        <p:spPr>
          <a:xfrm>
            <a:off x="407906" y="9627096"/>
            <a:ext cx="431174" cy="431174"/>
          </a:xfrm>
          <a:prstGeom prst="rect">
            <a:avLst/>
          </a:prstGeom>
          <a:noFill/>
          <a:ln>
            <a:noFill/>
          </a:ln>
        </p:spPr>
      </p:pic>
      <p:sp>
        <p:nvSpPr>
          <p:cNvPr id="180" name="Google Shape;180;p31"/>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1" name="Google Shape;181;p31"/>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2" name="Google Shape;182;p31"/>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Shang Dynasty (Exemplar)</a:t>
            </a:r>
            <a:endParaRPr sz="1500">
              <a:solidFill>
                <a:schemeClr val="dk1"/>
              </a:solidFill>
              <a:latin typeface="Halant"/>
              <a:ea typeface="Halant"/>
              <a:cs typeface="Halant"/>
              <a:sym typeface="Halant"/>
            </a:endParaRPr>
          </a:p>
        </p:txBody>
      </p:sp>
      <p:pic>
        <p:nvPicPr>
          <p:cNvPr id="183" name="Google Shape;183;p31"/>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184" name="Google Shape;184;p31"/>
          <p:cNvSpPr txBox="1"/>
          <p:nvPr/>
        </p:nvSpPr>
        <p:spPr>
          <a:xfrm>
            <a:off x="497175" y="812575"/>
            <a:ext cx="6813600" cy="554100"/>
          </a:xfrm>
          <a:prstGeom prst="rect">
            <a:avLst/>
          </a:prstGeom>
          <a:noFill/>
          <a:ln cap="flat" cmpd="sng" w="9525">
            <a:solidFill>
              <a:srgbClr val="4285F4"/>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Topic 2a: </a:t>
            </a:r>
            <a:r>
              <a:rPr b="1" lang="en" sz="1200">
                <a:latin typeface="Inter"/>
                <a:ea typeface="Inter"/>
                <a:cs typeface="Inter"/>
                <a:sym typeface="Inter"/>
              </a:rPr>
              <a:t>Warfare in Shang Dynasty</a:t>
            </a:r>
            <a:endParaRPr b="1"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View this </a:t>
            </a:r>
            <a:r>
              <a:rPr lang="en" sz="1200" u="sng">
                <a:solidFill>
                  <a:schemeClr val="hlink"/>
                </a:solidFill>
                <a:latin typeface="Inter"/>
                <a:ea typeface="Inter"/>
                <a:cs typeface="Inter"/>
                <a:sym typeface="Inter"/>
                <a:hlinkClick r:id="rId5"/>
              </a:rPr>
              <a:t>image</a:t>
            </a:r>
            <a:r>
              <a:rPr lang="en" sz="1200">
                <a:latin typeface="Inter"/>
                <a:ea typeface="Inter"/>
                <a:cs typeface="Inter"/>
                <a:sym typeface="Inter"/>
              </a:rPr>
              <a:t> </a:t>
            </a:r>
            <a:r>
              <a:rPr lang="en" sz="1200">
                <a:latin typeface="Inter"/>
                <a:ea typeface="Inter"/>
                <a:cs typeface="Inter"/>
                <a:sym typeface="Inter"/>
              </a:rPr>
              <a:t>and complete the table below.</a:t>
            </a:r>
            <a:endParaRPr b="1" sz="1200">
              <a:solidFill>
                <a:srgbClr val="000000"/>
              </a:solidFill>
              <a:latin typeface="Inter"/>
              <a:ea typeface="Inter"/>
              <a:cs typeface="Inter"/>
              <a:sym typeface="Inter"/>
            </a:endParaRPr>
          </a:p>
        </p:txBody>
      </p:sp>
      <p:graphicFrame>
        <p:nvGraphicFramePr>
          <p:cNvPr id="185" name="Google Shape;185;p31"/>
          <p:cNvGraphicFramePr/>
          <p:nvPr/>
        </p:nvGraphicFramePr>
        <p:xfrm>
          <a:off x="497175" y="1460438"/>
          <a:ext cx="3000000" cy="3000000"/>
        </p:xfrm>
        <a:graphic>
          <a:graphicData uri="http://schemas.openxmlformats.org/drawingml/2006/table">
            <a:tbl>
              <a:tblPr>
                <a:noFill/>
                <a:tableStyleId>{2271DA07-F5CC-4C2E-8C09-F98B14371E00}</a:tableStyleId>
              </a:tblPr>
              <a:tblGrid>
                <a:gridCol w="2271200"/>
                <a:gridCol w="2271200"/>
                <a:gridCol w="2271200"/>
              </a:tblGrid>
              <a:tr h="754075">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Describe what is depicted in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is a question you have about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do you think is the purpose of this Bronze Vessel?</a:t>
                      </a:r>
                      <a:endParaRPr sz="1200">
                        <a:latin typeface="Inter"/>
                        <a:ea typeface="Inter"/>
                        <a:cs typeface="Inter"/>
                        <a:sym typeface="Inter"/>
                      </a:endParaRPr>
                    </a:p>
                  </a:txBody>
                  <a:tcPr marT="91425" marB="91425" marR="91425" marL="91425">
                    <a:solidFill>
                      <a:srgbClr val="EEEEEE"/>
                    </a:solidFill>
                  </a:tcPr>
                </a:tc>
              </a:tr>
              <a:tr h="16465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is a bronze spearhead from ancient China. It has dragon designs shaped like the letter “S” and a bumpy background. The circles at the bottom show it probably came from the area near the Yangzi River.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did people put dragon designs on weapons like this? Did it mean something special?</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spearhead was not just a weapon but also a sign that the owner was important or powerful. The decorations show the style of the Yangzi River area a long time ago.</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86" name="Google Shape;186;p31"/>
          <p:cNvSpPr txBox="1"/>
          <p:nvPr/>
        </p:nvSpPr>
        <p:spPr>
          <a:xfrm>
            <a:off x="479400" y="4217763"/>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2b: Primary Source: Oracle-Bone Inscriptions on Warfare</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Read the introduction and lines 6-25 of this </a:t>
            </a:r>
            <a:r>
              <a:rPr lang="en" sz="1200" u="sng">
                <a:solidFill>
                  <a:schemeClr val="hlink"/>
                </a:solidFill>
                <a:latin typeface="Inter"/>
                <a:ea typeface="Inter"/>
                <a:cs typeface="Inter"/>
                <a:sym typeface="Inter"/>
                <a:hlinkClick r:id="rId6"/>
              </a:rPr>
              <a:t>source</a:t>
            </a:r>
            <a:r>
              <a:rPr lang="en" sz="1200">
                <a:solidFill>
                  <a:schemeClr val="dk1"/>
                </a:solidFill>
                <a:latin typeface="Inter"/>
                <a:ea typeface="Inter"/>
                <a:cs typeface="Inter"/>
                <a:sym typeface="Inter"/>
              </a:rPr>
              <a:t> and answer the questions below. </a:t>
            </a:r>
            <a:endParaRPr sz="1200">
              <a:solidFill>
                <a:schemeClr val="dk1"/>
              </a:solidFill>
              <a:latin typeface="Inter"/>
              <a:ea typeface="Inter"/>
              <a:cs typeface="Inter"/>
              <a:sym typeface="Inter"/>
            </a:endParaRPr>
          </a:p>
        </p:txBody>
      </p:sp>
      <p:sp>
        <p:nvSpPr>
          <p:cNvPr id="187" name="Google Shape;187;p31"/>
          <p:cNvSpPr txBox="1"/>
          <p:nvPr/>
        </p:nvSpPr>
        <p:spPr>
          <a:xfrm>
            <a:off x="504450" y="4876300"/>
            <a:ext cx="6763500" cy="3306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these oracle-bone inscriptions, how did the Shang people believe the god Di was connected to war?</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Shang believed that Di was a god who controlled warfare and could grant them assistance in battles, guiding the outcome of conflicts and influencing their chances of victory.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inscriptions tell us about the Shang Dynasty’s relationships with neighboring groups like the Fang and Ma-fang?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inscriptions show that the Shang were often in conflict with neighboring groups such as the Fang and Ma-fang, seeing them as enemies who attacked them, and the Shang sought divine approval before raising armies against these groups.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1" name="Shape 191"/>
        <p:cNvGrpSpPr/>
        <p:nvPr/>
      </p:nvGrpSpPr>
      <p:grpSpPr>
        <a:xfrm>
          <a:off x="0" y="0"/>
          <a:ext cx="0" cy="0"/>
          <a:chOff x="0" y="0"/>
          <a:chExt cx="0" cy="0"/>
        </a:xfrm>
      </p:grpSpPr>
      <p:pic>
        <p:nvPicPr>
          <p:cNvPr id="192" name="Google Shape;192;p32"/>
          <p:cNvPicPr preferRelativeResize="0"/>
          <p:nvPr/>
        </p:nvPicPr>
        <p:blipFill>
          <a:blip r:embed="rId3">
            <a:alphaModFix/>
          </a:blip>
          <a:stretch>
            <a:fillRect/>
          </a:stretch>
        </p:blipFill>
        <p:spPr>
          <a:xfrm>
            <a:off x="407906" y="9627096"/>
            <a:ext cx="431174" cy="431174"/>
          </a:xfrm>
          <a:prstGeom prst="rect">
            <a:avLst/>
          </a:prstGeom>
          <a:noFill/>
          <a:ln>
            <a:noFill/>
          </a:ln>
        </p:spPr>
      </p:pic>
      <p:sp>
        <p:nvSpPr>
          <p:cNvPr id="193" name="Google Shape;193;p32"/>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4" name="Google Shape;194;p32"/>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5" name="Google Shape;195;p32"/>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Shang Dynasty (Exemplar)</a:t>
            </a:r>
            <a:endParaRPr sz="1500">
              <a:solidFill>
                <a:schemeClr val="dk1"/>
              </a:solidFill>
              <a:latin typeface="Halant"/>
              <a:ea typeface="Halant"/>
              <a:cs typeface="Halant"/>
              <a:sym typeface="Halant"/>
            </a:endParaRPr>
          </a:p>
        </p:txBody>
      </p:sp>
      <p:pic>
        <p:nvPicPr>
          <p:cNvPr id="196" name="Google Shape;196;p32"/>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197" name="Google Shape;197;p32"/>
          <p:cNvSpPr txBox="1"/>
          <p:nvPr/>
        </p:nvSpPr>
        <p:spPr>
          <a:xfrm>
            <a:off x="497175" y="846925"/>
            <a:ext cx="6813600" cy="9234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3: </a:t>
            </a:r>
            <a:r>
              <a:rPr b="1" lang="en" sz="1200">
                <a:solidFill>
                  <a:schemeClr val="dk1"/>
                </a:solidFill>
                <a:latin typeface="Inter"/>
                <a:ea typeface="Inter"/>
                <a:cs typeface="Inter"/>
                <a:sym typeface="Inter"/>
              </a:rPr>
              <a:t>The Great Bronze Age of China: An Exhibition from the People's Republic of China</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Bronze vessels were not only used as weapons. Using this </a:t>
            </a:r>
            <a:r>
              <a:rPr lang="en" sz="1200" u="sng">
                <a:solidFill>
                  <a:schemeClr val="hlink"/>
                </a:solidFill>
                <a:latin typeface="Inter"/>
                <a:ea typeface="Inter"/>
                <a:cs typeface="Inter"/>
                <a:sym typeface="Inter"/>
                <a:hlinkClick r:id="rId5"/>
              </a:rPr>
              <a:t>site,</a:t>
            </a:r>
            <a:r>
              <a:rPr lang="en" sz="1200">
                <a:solidFill>
                  <a:schemeClr val="dk1"/>
                </a:solidFill>
                <a:latin typeface="Inter"/>
                <a:ea typeface="Inter"/>
                <a:cs typeface="Inter"/>
                <a:sym typeface="Inter"/>
              </a:rPr>
              <a:t> learn the additional purpose of bronze vessels during the Shang Dynasty.</a:t>
            </a:r>
            <a:endParaRPr b="1" sz="1200">
              <a:solidFill>
                <a:schemeClr val="dk1"/>
              </a:solidFill>
              <a:latin typeface="Inter"/>
              <a:ea typeface="Inter"/>
              <a:cs typeface="Inter"/>
              <a:sym typeface="Inter"/>
            </a:endParaRPr>
          </a:p>
        </p:txBody>
      </p:sp>
      <p:sp>
        <p:nvSpPr>
          <p:cNvPr id="198" name="Google Shape;198;p32"/>
          <p:cNvSpPr txBox="1"/>
          <p:nvPr/>
        </p:nvSpPr>
        <p:spPr>
          <a:xfrm>
            <a:off x="522225" y="1802400"/>
            <a:ext cx="6763500" cy="11346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different uses of bronze vessels in ancient China besides being used as weapons, and why were they important in Shang society?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Bronze vessels in ancient China were also used for rituals and ceremonies, such as making offerings to ancestors and gods. They were important because they showed respect to ancestors, helped connect people to their religious beliefs, and displayed the wealth and power of the owner.</a:t>
            </a:r>
            <a:endParaRPr b="1" sz="1200">
              <a:solidFill>
                <a:srgbClr val="E95C3D"/>
              </a:solidFill>
              <a:latin typeface="Inter"/>
              <a:ea typeface="Inter"/>
              <a:cs typeface="Inter"/>
              <a:sym typeface="Inter"/>
            </a:endParaRPr>
          </a:p>
        </p:txBody>
      </p:sp>
      <p:sp>
        <p:nvSpPr>
          <p:cNvPr id="199" name="Google Shape;199;p32"/>
          <p:cNvSpPr txBox="1"/>
          <p:nvPr/>
        </p:nvSpPr>
        <p:spPr>
          <a:xfrm>
            <a:off x="479400" y="3094700"/>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4: Primary Source: Oracle-Bone Inscriptions on Childbearing</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Read the introduction and lines 15a-15b of this </a:t>
            </a:r>
            <a:r>
              <a:rPr lang="en" sz="1200" u="sng">
                <a:solidFill>
                  <a:schemeClr val="hlink"/>
                </a:solidFill>
                <a:latin typeface="Inter"/>
                <a:ea typeface="Inter"/>
                <a:cs typeface="Inter"/>
                <a:sym typeface="Inter"/>
                <a:hlinkClick r:id="rId6"/>
              </a:rPr>
              <a:t>source</a:t>
            </a:r>
            <a:r>
              <a:rPr lang="en" sz="1200">
                <a:solidFill>
                  <a:schemeClr val="dk1"/>
                </a:solidFill>
                <a:latin typeface="Inter"/>
                <a:ea typeface="Inter"/>
                <a:cs typeface="Inter"/>
                <a:sym typeface="Inter"/>
              </a:rPr>
              <a:t> and answer the questions below. </a:t>
            </a:r>
            <a:endParaRPr sz="1200">
              <a:solidFill>
                <a:schemeClr val="dk1"/>
              </a:solidFill>
              <a:latin typeface="Inter"/>
              <a:ea typeface="Inter"/>
              <a:cs typeface="Inter"/>
              <a:sym typeface="Inter"/>
            </a:endParaRPr>
          </a:p>
        </p:txBody>
      </p:sp>
      <p:sp>
        <p:nvSpPr>
          <p:cNvPr id="200" name="Google Shape;200;p32"/>
          <p:cNvSpPr txBox="1"/>
          <p:nvPr/>
        </p:nvSpPr>
        <p:spPr>
          <a:xfrm>
            <a:off x="504450" y="3729547"/>
            <a:ext cx="6763500" cy="2184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inscriptions tell us about how boys and girls were viewed in Shang society?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inscriptions suggest that having a boy was seen as more fortunate or lucky, while having a girl was considered less favorable or unlucky.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having a boy was considered more important than having a girl during the Shang Dynasty?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Boys were likely more important because they could carry on the family name, perform ancestor worship, and inherit property, which were key parts of Shang culture and religion.</a:t>
            </a:r>
            <a:endParaRPr b="1" sz="1200">
              <a:solidFill>
                <a:srgbClr val="E95C3D"/>
              </a:solidFill>
              <a:latin typeface="Inter"/>
              <a:ea typeface="Inter"/>
              <a:cs typeface="Inter"/>
              <a:sym typeface="Inter"/>
            </a:endParaRPr>
          </a:p>
        </p:txBody>
      </p:sp>
      <p:sp>
        <p:nvSpPr>
          <p:cNvPr id="201" name="Google Shape;201;p32"/>
          <p:cNvSpPr txBox="1"/>
          <p:nvPr/>
        </p:nvSpPr>
        <p:spPr>
          <a:xfrm>
            <a:off x="479400" y="5779863"/>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5: The Tomb of Fu Hao</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7"/>
              </a:rPr>
              <a:t>site</a:t>
            </a:r>
            <a:r>
              <a:rPr lang="en" sz="1200">
                <a:solidFill>
                  <a:schemeClr val="dk1"/>
                </a:solidFill>
                <a:latin typeface="Inter"/>
                <a:ea typeface="Inter"/>
                <a:cs typeface="Inter"/>
                <a:sym typeface="Inter"/>
              </a:rPr>
              <a:t>, learn about Fu Hao and answer the questions below.</a:t>
            </a:r>
            <a:endParaRPr sz="1200">
              <a:solidFill>
                <a:schemeClr val="dk1"/>
              </a:solidFill>
              <a:latin typeface="Inter"/>
              <a:ea typeface="Inter"/>
              <a:cs typeface="Inter"/>
              <a:sym typeface="Inter"/>
            </a:endParaRPr>
          </a:p>
        </p:txBody>
      </p:sp>
      <p:sp>
        <p:nvSpPr>
          <p:cNvPr id="202" name="Google Shape;202;p32"/>
          <p:cNvSpPr txBox="1"/>
          <p:nvPr/>
        </p:nvSpPr>
        <p:spPr>
          <a:xfrm>
            <a:off x="504450" y="6438400"/>
            <a:ext cx="6763500" cy="31887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
            </a:r>
            <a:r>
              <a:rPr lang="en" sz="1200">
                <a:solidFill>
                  <a:schemeClr val="dk1"/>
                </a:solidFill>
                <a:latin typeface="Inter"/>
                <a:ea typeface="Inter"/>
                <a:cs typeface="Inter"/>
                <a:sym typeface="Inter"/>
              </a:rPr>
              <a:t>ho was Fu Hao and what roles did she hold in Shang society?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Fu Hao was a powerful queen and military leader during the Shang Dynasty. She was also a priestess who performed important religious rituals, including sacrifices to the ancestors and gods. Her roles combined both political and spiritual leadership.</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special collection of weapons in her tomb support these roles?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many weapons found in Fu Hao’s tomb show that she was a respected military commander who led armies in battle, highlighting her important role in warfare.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large numbers of bronze, jade, bone objects, and human and animal sacrifices buried with Fu Hao tell us about the beliefs and social structure of the Shang Dynasty?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These grave goods and sacrifices reveal that the Shang believed in an afterlife where the dead needed goods and servants, and they show a society with strong social hierarchies and powerful elites who could command such resources.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